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2/16/2022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a01.safelinks.protection.outlook.com/?url=https://forms.gle/9MjwV39Y2LxXt2MQA&amp;data=04|01||fd8f36365b2a4d0e844e08d8d2ba29ed|84df9e7fe9f640afb435aaaaaaaaaaaa|1|0|637491044297626958|Unknown|TWFpbGZsb3d8eyJWIjoiMC4wLjAwMDAiLCJQIjoiV2luMzIiLCJBTiI6Ik1haWwiLCJXVCI6Mn0=|1000&amp;sdata=M4hL7odJExtLtOIgYQq+HPxeYUsq5eHT9NcNgrPFeA8=&amp;reserve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ralexpertcentroodontologico@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37077" y="3959197"/>
            <a:ext cx="6400800" cy="1947333"/>
          </a:xfrm>
        </p:spPr>
        <p:txBody>
          <a:bodyPr>
            <a:normAutofit fontScale="92500" lnSpcReduction="10000"/>
          </a:bodyPr>
          <a:lstStyle/>
          <a:p>
            <a:r>
              <a:rPr lang="es-ES" sz="4400" b="1" dirty="0"/>
              <a:t>POLITICA DE PARTICIPACION CIUDADANA</a:t>
            </a:r>
          </a:p>
          <a:p>
            <a:endParaRPr lang="es-MX" dirty="0"/>
          </a:p>
        </p:txBody>
      </p:sp>
      <p:pic>
        <p:nvPicPr>
          <p:cNvPr id="4" name="Imagen 3"/>
          <p:cNvPicPr>
            <a:picLocks noChangeAspect="1"/>
          </p:cNvPicPr>
          <p:nvPr/>
        </p:nvPicPr>
        <p:blipFill>
          <a:blip r:embed="rId2"/>
          <a:stretch>
            <a:fillRect/>
          </a:stretch>
        </p:blipFill>
        <p:spPr>
          <a:xfrm>
            <a:off x="10099509" y="5751614"/>
            <a:ext cx="1828959" cy="1005927"/>
          </a:xfrm>
          <a:prstGeom prst="rect">
            <a:avLst/>
          </a:prstGeom>
        </p:spPr>
      </p:pic>
    </p:spTree>
    <p:extLst>
      <p:ext uri="{BB962C8B-B14F-4D97-AF65-F5344CB8AC3E}">
        <p14:creationId xmlns:p14="http://schemas.microsoft.com/office/powerpoint/2010/main" val="218629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37838" y="685799"/>
            <a:ext cx="8986466" cy="5074261"/>
          </a:xfrm>
          <a:prstGeom prst="rect">
            <a:avLst/>
          </a:prstGeom>
        </p:spPr>
      </p:pic>
      <p:pic>
        <p:nvPicPr>
          <p:cNvPr id="5" name="Imagen 4"/>
          <p:cNvPicPr>
            <a:picLocks noChangeAspect="1"/>
          </p:cNvPicPr>
          <p:nvPr/>
        </p:nvPicPr>
        <p:blipFill>
          <a:blip r:embed="rId3"/>
          <a:stretch>
            <a:fillRect/>
          </a:stretch>
        </p:blipFill>
        <p:spPr>
          <a:xfrm>
            <a:off x="10050082" y="5636284"/>
            <a:ext cx="1828959" cy="1005927"/>
          </a:xfrm>
          <a:prstGeom prst="rect">
            <a:avLst/>
          </a:prstGeom>
        </p:spPr>
      </p:pic>
    </p:spTree>
    <p:extLst>
      <p:ext uri="{BB962C8B-B14F-4D97-AF65-F5344CB8AC3E}">
        <p14:creationId xmlns:p14="http://schemas.microsoft.com/office/powerpoint/2010/main" val="150589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1631092"/>
            <a:ext cx="8534400" cy="4363307"/>
          </a:xfrm>
        </p:spPr>
        <p:txBody>
          <a:bodyPr>
            <a:normAutofit/>
          </a:bodyPr>
          <a:lstStyle/>
          <a:p>
            <a:pPr lvl="0"/>
            <a:r>
              <a:rPr lang="es-MX" sz="1800" b="1" dirty="0">
                <a:solidFill>
                  <a:schemeClr val="accent1">
                    <a:lumMod val="75000"/>
                  </a:schemeClr>
                </a:solidFill>
              </a:rPr>
              <a:t>OBJETIVO.</a:t>
            </a:r>
            <a:r>
              <a:rPr lang="es-MX" sz="1800" dirty="0"/>
              <a:t/>
            </a:r>
            <a:br>
              <a:rPr lang="es-MX" sz="1800" dirty="0"/>
            </a:br>
            <a:r>
              <a:rPr lang="es-MX" sz="1800" b="1" dirty="0"/>
              <a:t>Unificar el sistema de recepción de PQRS (Peticiones, quejas, reclamos y sugerencias) como parte del compromiso y calidad DE Oral Expert, que permita a los usuarios , expresar sus comentarios, encontrando respuestas oportunas a sus solicitudes, con el fin de mejorar así la prestación del servicio a través de acciones de mejora en el desempeño de los procesos.</a:t>
            </a:r>
            <a:br>
              <a:rPr lang="es-MX" sz="1800" b="1" dirty="0"/>
            </a:br>
            <a:r>
              <a:rPr lang="es-MX" sz="1800" b="1" dirty="0"/>
              <a:t> </a:t>
            </a:r>
            <a:br>
              <a:rPr lang="es-MX" sz="1800" b="1" dirty="0"/>
            </a:br>
            <a:r>
              <a:rPr lang="es-MX" sz="1800" dirty="0">
                <a:solidFill>
                  <a:schemeClr val="accent1">
                    <a:lumMod val="75000"/>
                  </a:schemeClr>
                </a:solidFill>
              </a:rPr>
              <a:t> </a:t>
            </a:r>
            <a:r>
              <a:rPr lang="es-MX" sz="1800" b="1" dirty="0">
                <a:solidFill>
                  <a:schemeClr val="accent1">
                    <a:lumMod val="75000"/>
                  </a:schemeClr>
                </a:solidFill>
              </a:rPr>
              <a:t>ALCANCE</a:t>
            </a:r>
            <a:r>
              <a:rPr lang="es-MX" sz="1800" dirty="0">
                <a:solidFill>
                  <a:schemeClr val="accent1">
                    <a:lumMod val="75000"/>
                  </a:schemeClr>
                </a:solidFill>
              </a:rPr>
              <a:t> </a:t>
            </a:r>
            <a:r>
              <a:rPr lang="es-MX" sz="1800" dirty="0"/>
              <a:t/>
            </a:r>
            <a:br>
              <a:rPr lang="es-MX" sz="1800" dirty="0"/>
            </a:br>
            <a:r>
              <a:rPr lang="es-MX" sz="1600" b="1" dirty="0"/>
              <a:t> Este procedimiento aplica para todas las peticiones, quejas, reclamos y sugerencias,  de los usuarios que ingresan a Oral Expert.  </a:t>
            </a:r>
            <a:br>
              <a:rPr lang="es-MX" sz="1600" b="1" dirty="0"/>
            </a:br>
            <a:r>
              <a:rPr lang="es-MX" sz="1600" dirty="0"/>
              <a:t/>
            </a:r>
            <a:br>
              <a:rPr lang="es-MX" sz="1600" dirty="0"/>
            </a:br>
            <a:endParaRPr lang="es-MX" sz="1600" dirty="0"/>
          </a:p>
        </p:txBody>
      </p:sp>
      <p:sp>
        <p:nvSpPr>
          <p:cNvPr id="3" name="Marcador de contenido 2"/>
          <p:cNvSpPr>
            <a:spLocks noGrp="1"/>
          </p:cNvSpPr>
          <p:nvPr>
            <p:ph idx="1"/>
          </p:nvPr>
        </p:nvSpPr>
        <p:spPr>
          <a:xfrm>
            <a:off x="684212" y="685801"/>
            <a:ext cx="8534400" cy="1044146"/>
          </a:xfrm>
        </p:spPr>
        <p:txBody>
          <a:bodyPr>
            <a:normAutofit/>
          </a:bodyPr>
          <a:lstStyle/>
          <a:p>
            <a:r>
              <a:rPr lang="en-US" sz="3600" b="1" dirty="0" smtClean="0"/>
              <a:t>PROGRAMA PQRS</a:t>
            </a:r>
            <a:endParaRPr lang="es-MX" sz="3600" b="1" dirty="0"/>
          </a:p>
        </p:txBody>
      </p:sp>
      <p:pic>
        <p:nvPicPr>
          <p:cNvPr id="4" name="Imagen 3"/>
          <p:cNvPicPr>
            <a:picLocks noChangeAspect="1"/>
          </p:cNvPicPr>
          <p:nvPr/>
        </p:nvPicPr>
        <p:blipFill>
          <a:blip r:embed="rId2"/>
          <a:stretch>
            <a:fillRect/>
          </a:stretch>
        </p:blipFill>
        <p:spPr>
          <a:xfrm>
            <a:off x="10165412" y="5669236"/>
            <a:ext cx="1828959" cy="1005927"/>
          </a:xfrm>
          <a:prstGeom prst="rect">
            <a:avLst/>
          </a:prstGeom>
        </p:spPr>
      </p:pic>
    </p:spTree>
    <p:extLst>
      <p:ext uri="{BB962C8B-B14F-4D97-AF65-F5344CB8AC3E}">
        <p14:creationId xmlns:p14="http://schemas.microsoft.com/office/powerpoint/2010/main" val="68883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2" y="685800"/>
            <a:ext cx="8534400" cy="5879757"/>
          </a:xfrm>
        </p:spPr>
        <p:txBody>
          <a:bodyPr>
            <a:normAutofit fontScale="77500" lnSpcReduction="20000"/>
          </a:bodyPr>
          <a:lstStyle/>
          <a:p>
            <a:pPr lvl="0"/>
            <a:r>
              <a:rPr lang="es-MX" sz="3800" b="1" dirty="0"/>
              <a:t> DEFINICIONES</a:t>
            </a:r>
          </a:p>
          <a:p>
            <a:pPr lvl="1"/>
            <a:r>
              <a:rPr lang="es-MX" b="1" dirty="0"/>
              <a:t>Peticiones</a:t>
            </a:r>
            <a:r>
              <a:rPr lang="es-MX" dirty="0"/>
              <a:t>: Es aquel derecho que tiene toda persona individual o jurídica, grupo, organización    o asociación para solicitar o reclamar ante las autoridades competentes por razones de interés público ya sea individual, general o colectivo.</a:t>
            </a:r>
          </a:p>
          <a:p>
            <a:pPr lvl="1"/>
            <a:r>
              <a:rPr lang="es-MX" b="1" dirty="0"/>
              <a:t>Quejas</a:t>
            </a:r>
            <a:r>
              <a:rPr lang="es-MX" dirty="0"/>
              <a:t>: Es una expresión verbal o escrita que denota molestia o disgusto ante la actitud, servicio o producto prestado por parte de un área o colaborador de la Fundación. </a:t>
            </a:r>
          </a:p>
          <a:p>
            <a:pPr lvl="1"/>
            <a:r>
              <a:rPr lang="es-MX" b="1" dirty="0"/>
              <a:t>Reclamos</a:t>
            </a:r>
            <a:r>
              <a:rPr lang="es-MX" dirty="0"/>
              <a:t>: Demostración verbal o escrita de oposición contra una decisión o asunto que se considera injusto o insatisfactorio. </a:t>
            </a:r>
          </a:p>
          <a:p>
            <a:pPr lvl="1"/>
            <a:r>
              <a:rPr lang="es-MX" b="1" dirty="0"/>
              <a:t>Sugerencias</a:t>
            </a:r>
            <a:r>
              <a:rPr lang="es-MX" dirty="0"/>
              <a:t>: Idea verbal o escrita que se propone a un área o colaborador para el mejoramiento de los servicios de la Fundación. </a:t>
            </a:r>
          </a:p>
          <a:p>
            <a:pPr lvl="1"/>
            <a:r>
              <a:rPr lang="es-MX" b="1" dirty="0"/>
              <a:t>Felicitación o Elogio</a:t>
            </a:r>
            <a:r>
              <a:rPr lang="es-MX" dirty="0"/>
              <a:t>: Manifestación de agrado o congratulación por la labor realizada por un colaborador o área de manera verbal o escrita.</a:t>
            </a:r>
          </a:p>
          <a:p>
            <a:pPr lvl="1"/>
            <a:r>
              <a:rPr lang="es-MX" b="1" dirty="0"/>
              <a:t>Servicio al usuario</a:t>
            </a:r>
            <a:r>
              <a:rPr lang="es-MX" dirty="0"/>
              <a:t>: Conjunto de actividades interrelacionadas que ofrece la Fundación con el fin de que el usuario ya sea interno o externo, obtenga el producto o servicio en el momento y lugar adecuado y se asegure un uso correcto del mismo.</a:t>
            </a:r>
          </a:p>
          <a:p>
            <a:pPr lvl="1"/>
            <a:r>
              <a:rPr lang="es-MX" b="1" dirty="0"/>
              <a:t>Deberes</a:t>
            </a:r>
            <a:r>
              <a:rPr lang="es-MX" dirty="0"/>
              <a:t>. Hace referencia a las actividades, actos y circunstancias que implican una determinada obligación moral o ética. Generalmente, los deberes se relacionan con determinadas actitudes que todos los seres humanos, independientemente de su origen, etnia, edad o condiciones de vida están obligadas a cumplir a modo de asegurar al resto de la humanidad la posibilidad de vivir en paz, con dignidad y con ciertas comodidades.</a:t>
            </a:r>
          </a:p>
          <a:p>
            <a:pPr lvl="1"/>
            <a:r>
              <a:rPr lang="es-MX" b="1" dirty="0"/>
              <a:t>Derechos</a:t>
            </a:r>
            <a:r>
              <a:rPr lang="es-MX" dirty="0"/>
              <a:t>. El derecho a la salud significa que los gobiernos deben crear las condiciones que permitan a todas las personas vivir lo más saludablemente posible. Esas condiciones incluyen la disponibilidad garantizada de servicios de salud, condiciones de trabajo saludable y seguro, vivienda adecuada y alimentos nutritivos.</a:t>
            </a:r>
          </a:p>
          <a:p>
            <a:endParaRPr lang="es-MX" dirty="0"/>
          </a:p>
        </p:txBody>
      </p:sp>
      <p:pic>
        <p:nvPicPr>
          <p:cNvPr id="4" name="Imagen 3"/>
          <p:cNvPicPr>
            <a:picLocks noChangeAspect="1"/>
          </p:cNvPicPr>
          <p:nvPr/>
        </p:nvPicPr>
        <p:blipFill>
          <a:blip r:embed="rId2"/>
          <a:stretch>
            <a:fillRect/>
          </a:stretch>
        </p:blipFill>
        <p:spPr>
          <a:xfrm>
            <a:off x="10231315" y="5710426"/>
            <a:ext cx="1828959" cy="1005927"/>
          </a:xfrm>
          <a:prstGeom prst="rect">
            <a:avLst/>
          </a:prstGeom>
        </p:spPr>
      </p:pic>
    </p:spTree>
    <p:extLst>
      <p:ext uri="{BB962C8B-B14F-4D97-AF65-F5344CB8AC3E}">
        <p14:creationId xmlns:p14="http://schemas.microsoft.com/office/powerpoint/2010/main" val="33549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OFICINA DE ATENCION AL USUARIO</a:t>
            </a:r>
            <a:endParaRPr lang="es-MX"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5333445"/>
              </p:ext>
            </p:extLst>
          </p:nvPr>
        </p:nvGraphicFramePr>
        <p:xfrm>
          <a:off x="684212" y="1647569"/>
          <a:ext cx="11227702" cy="1024988"/>
        </p:xfrm>
        <a:graphic>
          <a:graphicData uri="http://schemas.openxmlformats.org/drawingml/2006/table">
            <a:tbl>
              <a:tblPr firstRow="1" firstCol="1" bandRow="1">
                <a:tableStyleId>{5C22544A-7EE6-4342-B048-85BDC9FD1C3A}</a:tableStyleId>
              </a:tblPr>
              <a:tblGrid>
                <a:gridCol w="2981626"/>
                <a:gridCol w="1794598"/>
                <a:gridCol w="3349908"/>
                <a:gridCol w="3101570"/>
              </a:tblGrid>
              <a:tr h="341663">
                <a:tc>
                  <a:txBody>
                    <a:bodyPr/>
                    <a:lstStyle/>
                    <a:p>
                      <a:pPr marL="457200" algn="ctr">
                        <a:lnSpc>
                          <a:spcPct val="107000"/>
                        </a:lnSpc>
                        <a:spcAft>
                          <a:spcPts val="0"/>
                        </a:spcAft>
                      </a:pPr>
                      <a:r>
                        <a:rPr lang="es-MX" sz="1100" dirty="0">
                          <a:effectLst/>
                        </a:rPr>
                        <a:t>DIRECCION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s-MX" sz="1100">
                          <a:effectLst/>
                        </a:rPr>
                        <a:t>TELEFONO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s-MX" sz="1100">
                          <a:effectLst/>
                        </a:rPr>
                        <a:t>CORREO ELECTRONICO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s-MX" sz="1100" dirty="0">
                          <a:effectLst/>
                        </a:rPr>
                        <a:t>HORARIOS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3325">
                <a:tc>
                  <a:txBody>
                    <a:bodyPr/>
                    <a:lstStyle/>
                    <a:p>
                      <a:pPr marL="457200">
                        <a:lnSpc>
                          <a:spcPct val="107000"/>
                        </a:lnSpc>
                        <a:spcAft>
                          <a:spcPts val="0"/>
                        </a:spcAft>
                      </a:pPr>
                      <a:r>
                        <a:rPr lang="es-MX" sz="1600" dirty="0">
                          <a:effectLst/>
                        </a:rPr>
                        <a:t>Calle 120 A # 7 – 36 Oficina 904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07000"/>
                        </a:lnSpc>
                        <a:spcAft>
                          <a:spcPts val="0"/>
                        </a:spcAft>
                      </a:pPr>
                      <a:r>
                        <a:rPr lang="es-MX" sz="1600" dirty="0">
                          <a:effectLst/>
                        </a:rPr>
                        <a:t>3505271334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1600" dirty="0">
                          <a:effectLst/>
                        </a:rPr>
                        <a:t>oralexpertpqrs@gmail.com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1100" dirty="0">
                          <a:effectLst/>
                        </a:rPr>
                        <a:t>Lunes a Viernes 8:00 a.m. a 12 m. y de 2 p.m. a 5 p.m.</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a:picLocks noChangeAspect="1"/>
          </p:cNvPicPr>
          <p:nvPr/>
        </p:nvPicPr>
        <p:blipFill>
          <a:blip r:embed="rId2"/>
          <a:stretch>
            <a:fillRect/>
          </a:stretch>
        </p:blipFill>
        <p:spPr>
          <a:xfrm>
            <a:off x="9992417" y="5562144"/>
            <a:ext cx="1828959" cy="1005927"/>
          </a:xfrm>
          <a:prstGeom prst="rect">
            <a:avLst/>
          </a:prstGeom>
        </p:spPr>
      </p:pic>
    </p:spTree>
    <p:extLst>
      <p:ext uri="{BB962C8B-B14F-4D97-AF65-F5344CB8AC3E}">
        <p14:creationId xmlns:p14="http://schemas.microsoft.com/office/powerpoint/2010/main" val="131555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2" y="685800"/>
            <a:ext cx="8534400" cy="1002957"/>
          </a:xfrm>
        </p:spPr>
        <p:txBody>
          <a:bodyPr>
            <a:normAutofit/>
          </a:bodyPr>
          <a:lstStyle/>
          <a:p>
            <a:r>
              <a:rPr lang="es-MX" sz="4800" b="1" dirty="0"/>
              <a:t>Radicación </a:t>
            </a:r>
            <a:r>
              <a:rPr lang="es-MX" sz="4800" b="1" dirty="0" smtClean="0"/>
              <a:t>PQRS</a:t>
            </a:r>
            <a:r>
              <a:rPr lang="es-MX" b="1" dirty="0"/>
              <a:t> </a:t>
            </a:r>
            <a:endParaRPr lang="es-MX" dirty="0"/>
          </a:p>
          <a:p>
            <a:endParaRPr lang="es-MX" dirty="0"/>
          </a:p>
        </p:txBody>
      </p:sp>
      <p:pic>
        <p:nvPicPr>
          <p:cNvPr id="5" name="Imagen 4"/>
          <p:cNvPicPr>
            <a:picLocks noChangeAspect="1"/>
          </p:cNvPicPr>
          <p:nvPr/>
        </p:nvPicPr>
        <p:blipFill>
          <a:blip r:embed="rId2"/>
          <a:stretch>
            <a:fillRect/>
          </a:stretch>
        </p:blipFill>
        <p:spPr>
          <a:xfrm>
            <a:off x="10256028" y="5792804"/>
            <a:ext cx="1828959" cy="1005927"/>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914655843"/>
              </p:ext>
            </p:extLst>
          </p:nvPr>
        </p:nvGraphicFramePr>
        <p:xfrm>
          <a:off x="288324" y="1955005"/>
          <a:ext cx="11598876" cy="1956755"/>
        </p:xfrm>
        <a:graphic>
          <a:graphicData uri="http://schemas.openxmlformats.org/drawingml/2006/table">
            <a:tbl>
              <a:tblPr firstRow="1" firstCol="1" bandRow="1">
                <a:tableStyleId>{5C22544A-7EE6-4342-B048-85BDC9FD1C3A}</a:tableStyleId>
              </a:tblPr>
              <a:tblGrid>
                <a:gridCol w="4627246"/>
                <a:gridCol w="6971630"/>
              </a:tblGrid>
              <a:tr h="0">
                <a:tc>
                  <a:txBody>
                    <a:bodyPr/>
                    <a:lstStyle/>
                    <a:p>
                      <a:pPr marL="457200" algn="ctr">
                        <a:lnSpc>
                          <a:spcPct val="107000"/>
                        </a:lnSpc>
                        <a:spcAft>
                          <a:spcPts val="0"/>
                        </a:spcAft>
                      </a:pPr>
                      <a:r>
                        <a:rPr lang="es-MX" sz="2400" dirty="0">
                          <a:effectLst/>
                        </a:rPr>
                        <a:t>MEDIO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s-MX" sz="2400">
                          <a:effectLst/>
                        </a:rPr>
                        <a:t>CONTACTO</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nSpc>
                          <a:spcPct val="107000"/>
                        </a:lnSpc>
                        <a:spcAft>
                          <a:spcPts val="0"/>
                        </a:spcAft>
                      </a:pPr>
                      <a:r>
                        <a:rPr lang="es-MX" sz="2400" dirty="0">
                          <a:effectLst/>
                        </a:rPr>
                        <a:t>PAGINA WEB</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2400" dirty="0">
                          <a:effectLst/>
                        </a:rPr>
                        <a:t>www.oralexpertcolombia.com</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nSpc>
                          <a:spcPct val="107000"/>
                        </a:lnSpc>
                        <a:spcAft>
                          <a:spcPts val="0"/>
                        </a:spcAft>
                      </a:pPr>
                      <a:r>
                        <a:rPr lang="es-MX" sz="2400">
                          <a:effectLst/>
                        </a:rPr>
                        <a:t>CORREO ELECTRONICO</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2400" dirty="0">
                          <a:effectLst/>
                        </a:rPr>
                        <a:t>oralexpertcentroodontologico@gmail.com</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nSpc>
                          <a:spcPct val="107000"/>
                        </a:lnSpc>
                        <a:spcAft>
                          <a:spcPts val="0"/>
                        </a:spcAft>
                      </a:pPr>
                      <a:r>
                        <a:rPr lang="es-MX" sz="2400">
                          <a:effectLst/>
                        </a:rPr>
                        <a:t> </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2400" dirty="0">
                          <a:effectLst/>
                        </a:rPr>
                        <a:t>oralexpertpqrs@gmail.com</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nSpc>
                          <a:spcPct val="107000"/>
                        </a:lnSpc>
                        <a:spcAft>
                          <a:spcPts val="0"/>
                        </a:spcAft>
                      </a:pPr>
                      <a:r>
                        <a:rPr lang="es-MX" sz="2400">
                          <a:effectLst/>
                        </a:rPr>
                        <a:t>CALL CENTER</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2400" dirty="0">
                          <a:effectLst/>
                        </a:rPr>
                        <a:t>3472018</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1699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MX" b="1" dirty="0"/>
              <a:t>Cuadro tiempos de respuestas PQRS </a:t>
            </a:r>
            <a:r>
              <a:rPr lang="es-MX" sz="2000" cap="none" dirty="0">
                <a:ln>
                  <a:noFill/>
                </a:ln>
              </a:rPr>
              <a:t/>
            </a:r>
            <a:br>
              <a:rPr lang="es-MX" sz="2000" cap="none" dirty="0">
                <a:ln>
                  <a:noFill/>
                </a:ln>
              </a:rPr>
            </a:b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94019432"/>
              </p:ext>
            </p:extLst>
          </p:nvPr>
        </p:nvGraphicFramePr>
        <p:xfrm>
          <a:off x="1400432" y="782593"/>
          <a:ext cx="8213124" cy="3376714"/>
        </p:xfrm>
        <a:graphic>
          <a:graphicData uri="http://schemas.openxmlformats.org/drawingml/2006/table">
            <a:tbl>
              <a:tblPr firstRow="1" firstCol="1" bandRow="1">
                <a:tableStyleId>{5C22544A-7EE6-4342-B048-85BDC9FD1C3A}</a:tableStyleId>
              </a:tblPr>
              <a:tblGrid>
                <a:gridCol w="4106562"/>
                <a:gridCol w="4106562"/>
              </a:tblGrid>
              <a:tr h="786714">
                <a:tc>
                  <a:txBody>
                    <a:bodyPr/>
                    <a:lstStyle/>
                    <a:p>
                      <a:pPr marL="457200" algn="ctr">
                        <a:lnSpc>
                          <a:spcPct val="107000"/>
                        </a:lnSpc>
                        <a:spcAft>
                          <a:spcPts val="0"/>
                        </a:spcAft>
                      </a:pPr>
                      <a:r>
                        <a:rPr lang="es-MX" sz="3200" dirty="0">
                          <a:effectLst/>
                        </a:rPr>
                        <a:t>CLASIFICACION PQRS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s-MX" sz="3200" dirty="0">
                          <a:effectLst/>
                        </a:rPr>
                        <a:t>TIEMPO DE RESPUESTA</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6714">
                <a:tc>
                  <a:txBody>
                    <a:bodyPr/>
                    <a:lstStyle/>
                    <a:p>
                      <a:pPr marL="457200">
                        <a:lnSpc>
                          <a:spcPct val="107000"/>
                        </a:lnSpc>
                        <a:spcAft>
                          <a:spcPts val="0"/>
                        </a:spcAft>
                      </a:pPr>
                      <a:r>
                        <a:rPr lang="es-MX" sz="3200" dirty="0">
                          <a:effectLst/>
                        </a:rPr>
                        <a:t>URGENTE </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3200" dirty="0">
                          <a:effectLst/>
                        </a:rPr>
                        <a:t>INMEDIATO</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6714">
                <a:tc>
                  <a:txBody>
                    <a:bodyPr/>
                    <a:lstStyle/>
                    <a:p>
                      <a:pPr marL="457200">
                        <a:lnSpc>
                          <a:spcPct val="107000"/>
                        </a:lnSpc>
                        <a:spcAft>
                          <a:spcPts val="0"/>
                        </a:spcAft>
                      </a:pPr>
                      <a:r>
                        <a:rPr lang="es-MX" sz="3200">
                          <a:effectLst/>
                        </a:rPr>
                        <a:t>PRIORITARIO</a:t>
                      </a:r>
                      <a:endParaRPr lang="es-MX"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3200" dirty="0">
                          <a:effectLst/>
                        </a:rPr>
                        <a:t>5 DIAS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6714">
                <a:tc>
                  <a:txBody>
                    <a:bodyPr/>
                    <a:lstStyle/>
                    <a:p>
                      <a:pPr marL="457200">
                        <a:lnSpc>
                          <a:spcPct val="107000"/>
                        </a:lnSpc>
                        <a:spcAft>
                          <a:spcPts val="0"/>
                        </a:spcAft>
                      </a:pPr>
                      <a:r>
                        <a:rPr lang="es-MX" sz="3200">
                          <a:effectLst/>
                        </a:rPr>
                        <a:t>NO PRIORITARIO</a:t>
                      </a:r>
                      <a:endParaRPr lang="es-MX"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MX" sz="3200" dirty="0">
                          <a:effectLst/>
                        </a:rPr>
                        <a:t>15 DIAS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a:picLocks noChangeAspect="1"/>
          </p:cNvPicPr>
          <p:nvPr/>
        </p:nvPicPr>
        <p:blipFill>
          <a:blip r:embed="rId2"/>
          <a:stretch>
            <a:fillRect/>
          </a:stretch>
        </p:blipFill>
        <p:spPr>
          <a:xfrm>
            <a:off x="10066558" y="5611571"/>
            <a:ext cx="1828959" cy="1005927"/>
          </a:xfrm>
          <a:prstGeom prst="rect">
            <a:avLst/>
          </a:prstGeom>
        </p:spPr>
      </p:pic>
    </p:spTree>
    <p:extLst>
      <p:ext uri="{BB962C8B-B14F-4D97-AF65-F5344CB8AC3E}">
        <p14:creationId xmlns:p14="http://schemas.microsoft.com/office/powerpoint/2010/main" val="249852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8481" y="2551441"/>
            <a:ext cx="9028199" cy="1507067"/>
          </a:xfrm>
        </p:spPr>
        <p:txBody>
          <a:bodyPr>
            <a:normAutofit fontScale="90000"/>
          </a:bodyPr>
          <a:lstStyle/>
          <a:p>
            <a:pPr fontAlgn="base"/>
            <a:r>
              <a:rPr lang="es-MX" dirty="0" smtClean="0"/>
              <a:t/>
            </a:r>
            <a:br>
              <a:rPr lang="es-MX" dirty="0" smtClean="0"/>
            </a:br>
            <a:r>
              <a:rPr lang="es-MX" dirty="0"/>
              <a:t/>
            </a:r>
            <a:br>
              <a:rPr lang="es-MX" dirty="0"/>
            </a:br>
            <a:r>
              <a:rPr lang="es-MX" dirty="0" smtClean="0"/>
              <a:t/>
            </a:r>
            <a:br>
              <a:rPr lang="es-MX" dirty="0" smtClean="0"/>
            </a:br>
            <a:r>
              <a:rPr lang="es-MX" b="1" dirty="0" smtClean="0"/>
              <a:t>Para </a:t>
            </a:r>
            <a:r>
              <a:rPr lang="es-MX" b="1" dirty="0"/>
              <a:t>*Oral Expert*, es muy importante su opinión. Ayúdanos con está breve encuesta. No te tomará más de 2 minutos: </a:t>
            </a:r>
            <a:r>
              <a:rPr lang="es-MX" b="1" dirty="0" smtClean="0"/>
              <a:t/>
            </a:r>
            <a:br>
              <a:rPr lang="es-MX" b="1" dirty="0" smtClean="0"/>
            </a:br>
            <a:r>
              <a:rPr lang="es-MX" b="1" dirty="0" smtClean="0"/>
              <a:t/>
            </a:r>
            <a:br>
              <a:rPr lang="es-MX" b="1" dirty="0" smtClean="0"/>
            </a:br>
            <a:r>
              <a:rPr lang="es-MX" b="1" dirty="0" smtClean="0">
                <a:solidFill>
                  <a:schemeClr val="accent1">
                    <a:lumMod val="75000"/>
                  </a:schemeClr>
                </a:solidFill>
                <a:hlinkClick r:id="rId2" tooltip="Protegido por Outlook: https://forms.gle/9MjwV39Y2LxXt2MQA. Haga clic o pulse para seguir el vínculo."/>
              </a:rPr>
              <a:t>https</a:t>
            </a:r>
            <a:r>
              <a:rPr lang="es-MX" b="1" dirty="0">
                <a:solidFill>
                  <a:schemeClr val="accent1">
                    <a:lumMod val="75000"/>
                  </a:schemeClr>
                </a:solidFill>
                <a:hlinkClick r:id="rId2" tooltip="Protegido por Outlook: https://forms.gle/9MjwV39Y2LxXt2MQA. Haga clic o pulse para seguir el vínculo."/>
              </a:rPr>
              <a:t>://forms.gle/9MjwV39Y2LxXt2MQA</a:t>
            </a:r>
            <a:r>
              <a:rPr lang="es-MX" dirty="0"/>
              <a:t/>
            </a:r>
            <a:br>
              <a:rPr lang="es-MX" dirty="0"/>
            </a:br>
            <a:r>
              <a:rPr lang="es-MX" dirty="0"/>
              <a:t/>
            </a:r>
            <a:br>
              <a:rPr lang="es-MX" dirty="0"/>
            </a:br>
            <a:r>
              <a:rPr lang="es-MX" dirty="0"/>
              <a:t/>
            </a:r>
            <a:br>
              <a:rPr lang="es-MX" dirty="0"/>
            </a:br>
            <a:endParaRPr lang="es-MX" dirty="0"/>
          </a:p>
        </p:txBody>
      </p:sp>
      <p:sp>
        <p:nvSpPr>
          <p:cNvPr id="3" name="Marcador de contenido 2"/>
          <p:cNvSpPr>
            <a:spLocks noGrp="1"/>
          </p:cNvSpPr>
          <p:nvPr>
            <p:ph idx="1"/>
          </p:nvPr>
        </p:nvSpPr>
        <p:spPr>
          <a:xfrm>
            <a:off x="684212" y="685801"/>
            <a:ext cx="8534400" cy="961768"/>
          </a:xfrm>
        </p:spPr>
        <p:txBody>
          <a:bodyPr>
            <a:normAutofit/>
          </a:bodyPr>
          <a:lstStyle/>
          <a:p>
            <a:r>
              <a:rPr lang="en-US" sz="4400" b="1" dirty="0" smtClean="0">
                <a:solidFill>
                  <a:schemeClr val="accent1">
                    <a:lumMod val="75000"/>
                  </a:schemeClr>
                </a:solidFill>
              </a:rPr>
              <a:t>ENCUESTA DE SATISFACCION</a:t>
            </a:r>
            <a:endParaRPr lang="es-MX" sz="4400" b="1" dirty="0">
              <a:solidFill>
                <a:schemeClr val="accent1">
                  <a:lumMod val="75000"/>
                </a:schemeClr>
              </a:solidFill>
            </a:endParaRPr>
          </a:p>
        </p:txBody>
      </p:sp>
      <p:pic>
        <p:nvPicPr>
          <p:cNvPr id="4" name="Imagen 3"/>
          <p:cNvPicPr>
            <a:picLocks noChangeAspect="1"/>
          </p:cNvPicPr>
          <p:nvPr/>
        </p:nvPicPr>
        <p:blipFill>
          <a:blip r:embed="rId3"/>
          <a:stretch>
            <a:fillRect/>
          </a:stretch>
        </p:blipFill>
        <p:spPr>
          <a:xfrm>
            <a:off x="10107747" y="5735139"/>
            <a:ext cx="1828959" cy="1005927"/>
          </a:xfrm>
          <a:prstGeom prst="rect">
            <a:avLst/>
          </a:prstGeom>
        </p:spPr>
      </p:pic>
    </p:spTree>
    <p:extLst>
      <p:ext uri="{BB962C8B-B14F-4D97-AF65-F5344CB8AC3E}">
        <p14:creationId xmlns:p14="http://schemas.microsoft.com/office/powerpoint/2010/main" val="89869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2" y="685800"/>
            <a:ext cx="8534400" cy="5649097"/>
          </a:xfrm>
        </p:spPr>
        <p:txBody>
          <a:bodyPr>
            <a:normAutofit fontScale="77500" lnSpcReduction="20000"/>
          </a:bodyPr>
          <a:lstStyle/>
          <a:p>
            <a:r>
              <a:rPr lang="en-US" sz="3200" b="1" dirty="0" smtClean="0"/>
              <a:t>QUIERES PERTENECER A LA ASOCIACION DE USUARIOS DE ORAL EXPERT</a:t>
            </a:r>
            <a:r>
              <a:rPr lang="en-US" dirty="0" smtClean="0"/>
              <a:t>.</a:t>
            </a:r>
          </a:p>
          <a:p>
            <a:pPr fontAlgn="base"/>
            <a:r>
              <a:rPr lang="es-MX" b="1" dirty="0">
                <a:solidFill>
                  <a:schemeClr val="tx1"/>
                </a:solidFill>
              </a:rPr>
              <a:t>P</a:t>
            </a:r>
            <a:r>
              <a:rPr lang="es-MX" b="1" dirty="0" smtClean="0">
                <a:solidFill>
                  <a:schemeClr val="tx1"/>
                </a:solidFill>
              </a:rPr>
              <a:t>ara </a:t>
            </a:r>
            <a:r>
              <a:rPr lang="es-MX" b="1" dirty="0">
                <a:solidFill>
                  <a:schemeClr val="tx1"/>
                </a:solidFill>
              </a:rPr>
              <a:t>ser miembro de la asociación debe ser paciente </a:t>
            </a:r>
            <a:r>
              <a:rPr lang="es-MX" b="1" dirty="0" smtClean="0">
                <a:solidFill>
                  <a:schemeClr val="tx1"/>
                </a:solidFill>
              </a:rPr>
              <a:t>de ORAL EXPERT </a:t>
            </a:r>
            <a:r>
              <a:rPr lang="es-MX" b="1" dirty="0">
                <a:solidFill>
                  <a:schemeClr val="tx1"/>
                </a:solidFill>
              </a:rPr>
              <a:t>y haber recibido nuestros servicios durante el último año contado a partir de la fecha de convocatoria a la asamblea de constitución, o dentro del año anterior a la fecha de solicitud de afiliación, según figure en los registros clínicos.</a:t>
            </a:r>
          </a:p>
          <a:p>
            <a:pPr fontAlgn="base"/>
            <a:r>
              <a:rPr lang="es-MX" b="1" dirty="0">
                <a:solidFill>
                  <a:schemeClr val="tx1"/>
                </a:solidFill>
              </a:rPr>
              <a:t>Haber asistido a la Asamblea de constitución de la Asociación o haber presentado de manera escrita la solicitud de admisión para ser evaluado y admitido</a:t>
            </a:r>
            <a:r>
              <a:rPr lang="es-MX" b="1" dirty="0" smtClean="0">
                <a:solidFill>
                  <a:schemeClr val="tx1"/>
                </a:solidFill>
              </a:rPr>
              <a:t>.</a:t>
            </a:r>
          </a:p>
          <a:p>
            <a:pPr fontAlgn="base"/>
            <a:r>
              <a:rPr lang="es-MX" b="1" dirty="0">
                <a:solidFill>
                  <a:schemeClr val="tx1"/>
                </a:solidFill>
              </a:rPr>
              <a:t>Los compromisos adquiridos por la IPS y la comunidad a través de la Asociación de Usuarios, estarán regulados por los principios de concertación y de amigable composición y no se utilizara para interrumpir el normal desarrollo de la atención en salud.</a:t>
            </a:r>
          </a:p>
          <a:p>
            <a:pPr fontAlgn="base"/>
            <a:r>
              <a:rPr lang="es-MX" b="1" dirty="0">
                <a:solidFill>
                  <a:schemeClr val="tx1"/>
                </a:solidFill>
              </a:rPr>
              <a:t>Para hacerse parte de la Asociación de usuarios debe enviar su solicitud por cualquiera de estos medios, solicitudes que serán re direccionadas al miembro activo y representante legal de la Asociación de usuarios:</a:t>
            </a:r>
          </a:p>
          <a:p>
            <a:pPr fontAlgn="base"/>
            <a:r>
              <a:rPr lang="es-MX" b="1" dirty="0">
                <a:solidFill>
                  <a:schemeClr val="tx1"/>
                </a:solidFill>
              </a:rPr>
              <a:t>1. En físico dirigido a la Jefe de Atención al usuario a la Calle </a:t>
            </a:r>
            <a:r>
              <a:rPr lang="es-MX" b="1" dirty="0" smtClean="0">
                <a:solidFill>
                  <a:schemeClr val="tx1"/>
                </a:solidFill>
              </a:rPr>
              <a:t>120ª # 7-36 OF. 904 de </a:t>
            </a:r>
            <a:r>
              <a:rPr lang="es-MX" b="1" dirty="0">
                <a:solidFill>
                  <a:schemeClr val="tx1"/>
                </a:solidFill>
              </a:rPr>
              <a:t>Bogotá.</a:t>
            </a:r>
            <a:br>
              <a:rPr lang="es-MX" b="1" dirty="0">
                <a:solidFill>
                  <a:schemeClr val="tx1"/>
                </a:solidFill>
              </a:rPr>
            </a:br>
            <a:r>
              <a:rPr lang="es-MX" b="1" dirty="0">
                <a:solidFill>
                  <a:schemeClr val="tx1"/>
                </a:solidFill>
              </a:rPr>
              <a:t>2. Envió de su solicitud por correo electrónico a: </a:t>
            </a:r>
            <a:r>
              <a:rPr lang="es-MX" b="1" dirty="0" smtClean="0">
                <a:solidFill>
                  <a:schemeClr val="tx1"/>
                </a:solidFill>
                <a:hlinkClick r:id="rId2"/>
              </a:rPr>
              <a:t>oralexpertcentroodontologico@gmail.com</a:t>
            </a:r>
            <a:endParaRPr lang="es-MX" b="1" dirty="0" smtClean="0">
              <a:solidFill>
                <a:schemeClr val="tx1"/>
              </a:solidFill>
            </a:endParaRPr>
          </a:p>
          <a:p>
            <a:pPr fontAlgn="base"/>
            <a:r>
              <a:rPr lang="es-MX" b="1" dirty="0" smtClean="0">
                <a:solidFill>
                  <a:schemeClr val="tx1"/>
                </a:solidFill>
              </a:rPr>
              <a:t>Su </a:t>
            </a:r>
            <a:r>
              <a:rPr lang="es-MX" b="1" dirty="0">
                <a:solidFill>
                  <a:schemeClr val="tx1"/>
                </a:solidFill>
              </a:rPr>
              <a:t>solicitud será resuelta dentro de los 15 días hábiles siguientes a la fecha de recibo.</a:t>
            </a:r>
          </a:p>
          <a:p>
            <a:pPr fontAlgn="base"/>
            <a:endParaRPr lang="es-MX" dirty="0" smtClean="0"/>
          </a:p>
          <a:p>
            <a:pPr fontAlgn="base"/>
            <a:endParaRPr lang="es-MX" dirty="0"/>
          </a:p>
          <a:p>
            <a:endParaRPr lang="es-MX" dirty="0"/>
          </a:p>
        </p:txBody>
      </p:sp>
      <p:pic>
        <p:nvPicPr>
          <p:cNvPr id="4" name="Imagen 3"/>
          <p:cNvPicPr>
            <a:picLocks noChangeAspect="1"/>
          </p:cNvPicPr>
          <p:nvPr/>
        </p:nvPicPr>
        <p:blipFill>
          <a:blip r:embed="rId3"/>
          <a:stretch>
            <a:fillRect/>
          </a:stretch>
        </p:blipFill>
        <p:spPr>
          <a:xfrm>
            <a:off x="10066558" y="5611571"/>
            <a:ext cx="1828959" cy="1005927"/>
          </a:xfrm>
          <a:prstGeom prst="rect">
            <a:avLst/>
          </a:prstGeom>
        </p:spPr>
      </p:pic>
    </p:spTree>
    <p:extLst>
      <p:ext uri="{BB962C8B-B14F-4D97-AF65-F5344CB8AC3E}">
        <p14:creationId xmlns:p14="http://schemas.microsoft.com/office/powerpoint/2010/main" val="427589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9412" y="109151"/>
            <a:ext cx="8534400" cy="492211"/>
          </a:xfrm>
        </p:spPr>
        <p:txBody>
          <a:bodyPr/>
          <a:lstStyle/>
          <a:p>
            <a:endParaRPr lang="es-MX" dirty="0"/>
          </a:p>
        </p:txBody>
      </p:sp>
      <p:sp>
        <p:nvSpPr>
          <p:cNvPr id="4" name="Título 3"/>
          <p:cNvSpPr>
            <a:spLocks noGrp="1"/>
          </p:cNvSpPr>
          <p:nvPr>
            <p:ph type="title"/>
          </p:nvPr>
        </p:nvSpPr>
        <p:spPr/>
        <p:txBody>
          <a:bodyPr/>
          <a:lstStyle/>
          <a:p>
            <a:endParaRPr lang="es-MX"/>
          </a:p>
        </p:txBody>
      </p:sp>
    </p:spTree>
    <p:extLst>
      <p:ext uri="{BB962C8B-B14F-4D97-AF65-F5344CB8AC3E}">
        <p14:creationId xmlns:p14="http://schemas.microsoft.com/office/powerpoint/2010/main" val="315174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2" y="685800"/>
            <a:ext cx="8534400" cy="4660557"/>
          </a:xfrm>
        </p:spPr>
        <p:txBody>
          <a:bodyPr>
            <a:normAutofit/>
          </a:bodyPr>
          <a:lstStyle/>
          <a:p>
            <a:pPr marL="0" indent="0">
              <a:buNone/>
            </a:pPr>
            <a:endParaRPr lang="es-MX" dirty="0" smtClean="0"/>
          </a:p>
          <a:p>
            <a:pPr marL="0" indent="0">
              <a:buNone/>
            </a:pPr>
            <a:endParaRPr lang="es-MX" dirty="0"/>
          </a:p>
          <a:p>
            <a:pPr marL="0" indent="0">
              <a:buNone/>
            </a:pPr>
            <a:endParaRPr lang="es-MX" dirty="0" smtClean="0"/>
          </a:p>
          <a:p>
            <a:pPr marL="0" indent="0">
              <a:buNone/>
            </a:pPr>
            <a:r>
              <a:rPr lang="es-MX" dirty="0" smtClean="0"/>
              <a:t>La </a:t>
            </a:r>
            <a:r>
              <a:rPr lang="es-MX" dirty="0"/>
              <a:t>POLITICA DE PARTICIPACIÓN SOCIAL EN SALUD (PPSS) Resolución 2063 de 2017 es un esfuerzo del Ministerio de Salud y Protección Social para dar cumplimiento al mandato legal de direccionar y garantizar la participación social en el sector salud en el marco de la Ley 1438 de 2011, la Ley Estatutaria de Salud 1751 de 2015 y la Ley Estatuaria de Participación 1757 de 2015. </a:t>
            </a:r>
          </a:p>
          <a:p>
            <a:pPr marL="0" indent="0">
              <a:buNone/>
            </a:pPr>
            <a:r>
              <a:rPr lang="es-MX" dirty="0"/>
              <a:t>Con la </a:t>
            </a:r>
            <a:r>
              <a:rPr lang="es-MX" b="1" dirty="0"/>
              <a:t>Política de Participación Social en Salud</a:t>
            </a:r>
            <a:r>
              <a:rPr lang="es-MX" dirty="0"/>
              <a:t> (PPSS) se propone dar respuesta a las necesidades y problemáticas que afectan, limitan o restringen la </a:t>
            </a:r>
            <a:r>
              <a:rPr lang="es-MX" b="1" dirty="0"/>
              <a:t>participación</a:t>
            </a:r>
            <a:r>
              <a:rPr lang="es-MX" dirty="0"/>
              <a:t> de la ciudadanía en </a:t>
            </a:r>
            <a:r>
              <a:rPr lang="es-MX" b="1" dirty="0"/>
              <a:t>salud</a:t>
            </a:r>
            <a:r>
              <a:rPr lang="es-MX" dirty="0"/>
              <a:t> </a:t>
            </a:r>
            <a:endParaRPr lang="es-ES" dirty="0"/>
          </a:p>
          <a:p>
            <a:pPr marL="0" indent="0">
              <a:buNone/>
            </a:pPr>
            <a:endParaRPr lang="es-MX" dirty="0"/>
          </a:p>
        </p:txBody>
      </p:sp>
      <p:pic>
        <p:nvPicPr>
          <p:cNvPr id="2" name="Imagen 1"/>
          <p:cNvPicPr>
            <a:picLocks noChangeAspect="1"/>
          </p:cNvPicPr>
          <p:nvPr/>
        </p:nvPicPr>
        <p:blipFill>
          <a:blip r:embed="rId2"/>
          <a:stretch>
            <a:fillRect/>
          </a:stretch>
        </p:blipFill>
        <p:spPr>
          <a:xfrm>
            <a:off x="10190125" y="5710425"/>
            <a:ext cx="1828959" cy="1005927"/>
          </a:xfrm>
          <a:prstGeom prst="rect">
            <a:avLst/>
          </a:prstGeom>
        </p:spPr>
      </p:pic>
    </p:spTree>
    <p:extLst>
      <p:ext uri="{BB962C8B-B14F-4D97-AF65-F5344CB8AC3E}">
        <p14:creationId xmlns:p14="http://schemas.microsoft.com/office/powerpoint/2010/main" val="374820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 </a:t>
            </a:r>
            <a:r>
              <a:rPr lang="es-MX" dirty="0"/>
              <a:t>garantizar el derecho a la ciudadanía a vincularse en la toma de decisiones del sector que le afecten o interesen por parte de los integrantes del SGSSS, con el fin dar cumplimiento a la Ley Estatutaria de Salud</a:t>
            </a:r>
            <a:br>
              <a:rPr lang="es-MX" dirty="0"/>
            </a:br>
            <a:endParaRPr lang="es-MX" dirty="0"/>
          </a:p>
        </p:txBody>
      </p:sp>
      <p:sp>
        <p:nvSpPr>
          <p:cNvPr id="3" name="Marcador de contenido 2"/>
          <p:cNvSpPr>
            <a:spLocks noGrp="1"/>
          </p:cNvSpPr>
          <p:nvPr>
            <p:ph idx="1"/>
          </p:nvPr>
        </p:nvSpPr>
        <p:spPr>
          <a:xfrm>
            <a:off x="684212" y="685801"/>
            <a:ext cx="8534400" cy="1456038"/>
          </a:xfrm>
        </p:spPr>
        <p:txBody>
          <a:bodyPr>
            <a:normAutofit/>
          </a:bodyPr>
          <a:lstStyle/>
          <a:p>
            <a:r>
              <a:rPr lang="es-MX" sz="6600" dirty="0" smtClean="0"/>
              <a:t>OBJETIVO</a:t>
            </a:r>
            <a:endParaRPr lang="es-MX" sz="6600" dirty="0"/>
          </a:p>
        </p:txBody>
      </p:sp>
      <p:pic>
        <p:nvPicPr>
          <p:cNvPr id="5" name="Imagen 4"/>
          <p:cNvPicPr>
            <a:picLocks noChangeAspect="1"/>
          </p:cNvPicPr>
          <p:nvPr/>
        </p:nvPicPr>
        <p:blipFill>
          <a:blip r:embed="rId2"/>
          <a:stretch>
            <a:fillRect/>
          </a:stretch>
        </p:blipFill>
        <p:spPr>
          <a:xfrm>
            <a:off x="10223077" y="5693950"/>
            <a:ext cx="1828959" cy="1005927"/>
          </a:xfrm>
          <a:prstGeom prst="rect">
            <a:avLst/>
          </a:prstGeom>
        </p:spPr>
      </p:pic>
    </p:spTree>
    <p:extLst>
      <p:ext uri="{BB962C8B-B14F-4D97-AF65-F5344CB8AC3E}">
        <p14:creationId xmlns:p14="http://schemas.microsoft.com/office/powerpoint/2010/main" val="323785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4958" y="2633819"/>
            <a:ext cx="8534400" cy="1507067"/>
          </a:xfrm>
        </p:spPr>
        <p:txBody>
          <a:bodyPr>
            <a:normAutofit fontScale="90000"/>
          </a:bodyPr>
          <a:lstStyle/>
          <a:p>
            <a:r>
              <a:rPr lang="es-MX" dirty="0"/>
              <a:t/>
            </a:r>
            <a:br>
              <a:rPr lang="es-MX" dirty="0"/>
            </a:br>
            <a:r>
              <a:rPr lang="es-MX" sz="2700" b="1" i="1" dirty="0"/>
              <a:t>El Alcance de la participación social en salud </a:t>
            </a:r>
            <a:r>
              <a:rPr lang="es-MX" sz="2700" b="1" dirty="0"/>
              <a:t>de acuerdo con la Ley Estatutaria en salud 1751 de 2015 la participación tiene alcance decisorio. </a:t>
            </a:r>
            <a:r>
              <a:rPr lang="es-MX" sz="2700" b="1" dirty="0" smtClean="0"/>
              <a:t/>
            </a:r>
            <a:br>
              <a:rPr lang="es-MX" sz="2700" b="1" dirty="0" smtClean="0"/>
            </a:br>
            <a:r>
              <a:rPr lang="es-MX" sz="2700" b="1" i="1" dirty="0" smtClean="0"/>
              <a:t>El </a:t>
            </a:r>
            <a:r>
              <a:rPr lang="es-MX" sz="2700" b="1" i="1" dirty="0"/>
              <a:t>derecho fundamental a la salud comprende el derecho de las personas a participar en las decisiones adoptadas por los agentes del sistema de salud que la afectan o interesan. </a:t>
            </a:r>
            <a:r>
              <a:rPr lang="es-MX" b="1" dirty="0"/>
              <a:t/>
            </a:r>
            <a:br>
              <a:rPr lang="es-MX" b="1" dirty="0"/>
            </a:br>
            <a:endParaRPr lang="es-MX" b="1" dirty="0"/>
          </a:p>
        </p:txBody>
      </p:sp>
      <p:sp>
        <p:nvSpPr>
          <p:cNvPr id="3" name="Marcador de contenido 2"/>
          <p:cNvSpPr>
            <a:spLocks noGrp="1"/>
          </p:cNvSpPr>
          <p:nvPr>
            <p:ph idx="1"/>
          </p:nvPr>
        </p:nvSpPr>
        <p:spPr>
          <a:xfrm>
            <a:off x="684212" y="685800"/>
            <a:ext cx="8534400" cy="1200665"/>
          </a:xfrm>
        </p:spPr>
        <p:txBody>
          <a:bodyPr>
            <a:normAutofit/>
          </a:bodyPr>
          <a:lstStyle/>
          <a:p>
            <a:pPr marL="0" indent="0">
              <a:buNone/>
            </a:pPr>
            <a:r>
              <a:rPr lang="es-MX" sz="4000" dirty="0" smtClean="0"/>
              <a:t>ALCANCE</a:t>
            </a:r>
            <a:endParaRPr lang="es-MX" sz="4000" dirty="0"/>
          </a:p>
        </p:txBody>
      </p:sp>
      <p:pic>
        <p:nvPicPr>
          <p:cNvPr id="4" name="Imagen 3"/>
          <p:cNvPicPr>
            <a:picLocks noChangeAspect="1"/>
          </p:cNvPicPr>
          <p:nvPr/>
        </p:nvPicPr>
        <p:blipFill>
          <a:blip r:embed="rId2"/>
          <a:stretch>
            <a:fillRect/>
          </a:stretch>
        </p:blipFill>
        <p:spPr>
          <a:xfrm>
            <a:off x="10140698" y="5652761"/>
            <a:ext cx="1828959" cy="1005927"/>
          </a:xfrm>
          <a:prstGeom prst="rect">
            <a:avLst/>
          </a:prstGeom>
        </p:spPr>
      </p:pic>
    </p:spTree>
    <p:extLst>
      <p:ext uri="{BB962C8B-B14F-4D97-AF65-F5344CB8AC3E}">
        <p14:creationId xmlns:p14="http://schemas.microsoft.com/office/powerpoint/2010/main" val="197153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b="1" dirty="0" smtClean="0"/>
              <a:t>LA PARTICIPACION DE LA COMUNIDAD CONTRIBUYE A:</a:t>
            </a:r>
          </a:p>
          <a:p>
            <a:r>
              <a:rPr lang="es-MX" b="1" dirty="0" smtClean="0">
                <a:solidFill>
                  <a:schemeClr val="tx1">
                    <a:lumMod val="95000"/>
                  </a:schemeClr>
                </a:solidFill>
              </a:rPr>
              <a:t>1. LA MEJORIA EN LA CALIDAD DE LA ATENCIONY EN EL AUMENTO DE LA SATISFACCION DE USUARIOS,YA QUE LA ATENCION SE ORGANIZACONSIDERANDO DIVERSOS APORTES Y OPINIONES, EN ESPECIAL LA DE LOS USUARIOS.</a:t>
            </a:r>
          </a:p>
          <a:p>
            <a:r>
              <a:rPr lang="es-MX" b="1" dirty="0" smtClean="0">
                <a:solidFill>
                  <a:schemeClr val="tx1">
                    <a:lumMod val="95000"/>
                  </a:schemeClr>
                </a:solidFill>
              </a:rPr>
              <a:t>2. PROMOCION DE LA SALUD, PROCESO QUE REQUIERE DEL COMPROMISO DE LA COMUNIDAD</a:t>
            </a:r>
            <a:endParaRPr lang="es-MX" b="1" dirty="0">
              <a:solidFill>
                <a:schemeClr val="tx1">
                  <a:lumMod val="95000"/>
                </a:schemeClr>
              </a:solidFill>
            </a:endParaRPr>
          </a:p>
        </p:txBody>
      </p:sp>
      <p:pic>
        <p:nvPicPr>
          <p:cNvPr id="2" name="Imagen 1"/>
          <p:cNvPicPr>
            <a:picLocks noChangeAspect="1"/>
          </p:cNvPicPr>
          <p:nvPr/>
        </p:nvPicPr>
        <p:blipFill>
          <a:blip r:embed="rId2"/>
          <a:stretch>
            <a:fillRect/>
          </a:stretch>
        </p:blipFill>
        <p:spPr>
          <a:xfrm>
            <a:off x="10058320" y="5553906"/>
            <a:ext cx="1828959" cy="1005927"/>
          </a:xfrm>
          <a:prstGeom prst="rect">
            <a:avLst/>
          </a:prstGeom>
        </p:spPr>
      </p:pic>
    </p:spTree>
    <p:extLst>
      <p:ext uri="{BB962C8B-B14F-4D97-AF65-F5344CB8AC3E}">
        <p14:creationId xmlns:p14="http://schemas.microsoft.com/office/powerpoint/2010/main" val="79302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2000" dirty="0" smtClean="0"/>
              <a:t>Como parte de la política de participación ciudadana esta el derecho de la  conformación de la asociación de usuarios.</a:t>
            </a:r>
            <a:br>
              <a:rPr lang="es-MX" sz="2000" dirty="0" smtClean="0"/>
            </a:br>
            <a:r>
              <a:rPr lang="es-MX" sz="2000" dirty="0" smtClean="0"/>
              <a:t>Se realizara una convocatoria para que los usuarios participen de esta asociación., que se hará por los diferentes canales de comunicación de oral expert.</a:t>
            </a:r>
            <a:br>
              <a:rPr lang="es-MX" sz="2000" dirty="0" smtClean="0"/>
            </a:br>
            <a:r>
              <a:rPr lang="es-MX" sz="2000" dirty="0" smtClean="0"/>
              <a:t>Estos usuarios serán veedores de la atención en oral expert. </a:t>
            </a:r>
            <a:r>
              <a:rPr lang="es-MX" sz="1800" dirty="0"/>
              <a:t>Este proceso tiene como finalidad la búsqueda de la transparencia y la retroalimentación desde la perspectiva ciudadana para, a </a:t>
            </a:r>
            <a:r>
              <a:rPr lang="es-MX" sz="1800" dirty="0" smtClean="0"/>
              <a:t>partir de </a:t>
            </a:r>
            <a:r>
              <a:rPr lang="es-MX" sz="1800" dirty="0"/>
              <a:t>allí, lograr la adopción de medidas tendientes al </a:t>
            </a:r>
            <a:r>
              <a:rPr lang="es-MX" sz="1800" dirty="0" smtClean="0"/>
              <a:t>mejoramiento.</a:t>
            </a:r>
            <a:endParaRPr lang="es-MX" sz="2000" dirty="0"/>
          </a:p>
        </p:txBody>
      </p:sp>
      <p:sp>
        <p:nvSpPr>
          <p:cNvPr id="3" name="Marcador de contenido 2"/>
          <p:cNvSpPr>
            <a:spLocks noGrp="1"/>
          </p:cNvSpPr>
          <p:nvPr>
            <p:ph idx="1"/>
          </p:nvPr>
        </p:nvSpPr>
        <p:spPr/>
        <p:txBody>
          <a:bodyPr>
            <a:normAutofit/>
          </a:bodyPr>
          <a:lstStyle/>
          <a:p>
            <a:r>
              <a:rPr lang="es-MX" sz="4800" dirty="0" smtClean="0"/>
              <a:t>ASOCIACION DE USUARIOS</a:t>
            </a:r>
            <a:endParaRPr lang="es-MX" sz="4800" dirty="0"/>
          </a:p>
        </p:txBody>
      </p:sp>
      <p:pic>
        <p:nvPicPr>
          <p:cNvPr id="5" name="Imagen 4"/>
          <p:cNvPicPr>
            <a:picLocks noChangeAspect="1"/>
          </p:cNvPicPr>
          <p:nvPr/>
        </p:nvPicPr>
        <p:blipFill>
          <a:blip r:embed="rId2"/>
          <a:stretch>
            <a:fillRect/>
          </a:stretch>
        </p:blipFill>
        <p:spPr>
          <a:xfrm>
            <a:off x="10091271" y="5628047"/>
            <a:ext cx="1828959" cy="1005927"/>
          </a:xfrm>
          <a:prstGeom prst="rect">
            <a:avLst/>
          </a:prstGeom>
        </p:spPr>
      </p:pic>
    </p:spTree>
    <p:extLst>
      <p:ext uri="{BB962C8B-B14F-4D97-AF65-F5344CB8AC3E}">
        <p14:creationId xmlns:p14="http://schemas.microsoft.com/office/powerpoint/2010/main" val="335575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2449" y="716691"/>
            <a:ext cx="8534400" cy="5696464"/>
          </a:xfrm>
        </p:spPr>
        <p:txBody>
          <a:bodyPr>
            <a:normAutofit fontScale="90000"/>
          </a:bodyPr>
          <a:lstStyle/>
          <a:p>
            <a:r>
              <a:rPr lang="es-MX" sz="1600" b="1" dirty="0" smtClean="0"/>
              <a:t/>
            </a:r>
            <a:br>
              <a:rPr lang="es-MX" sz="1600" b="1" dirty="0" smtClean="0"/>
            </a:br>
            <a:r>
              <a:rPr lang="es-MX" sz="1600" b="1" dirty="0"/>
              <a:t/>
            </a:r>
            <a:br>
              <a:rPr lang="es-MX" sz="1600" b="1" dirty="0"/>
            </a:br>
            <a:r>
              <a:rPr lang="es-MX" sz="1600" b="1" dirty="0" smtClean="0"/>
              <a:t/>
            </a:r>
            <a:br>
              <a:rPr lang="es-MX" sz="1600" b="1" dirty="0" smtClean="0"/>
            </a:br>
            <a:r>
              <a:rPr lang="es-MX" sz="1600" b="1" dirty="0" smtClean="0"/>
              <a:t>- Vigilar y controlar la prestación y calidad de los servicios de salud</a:t>
            </a:r>
            <a:br>
              <a:rPr lang="es-MX" sz="1600" b="1" dirty="0" smtClean="0"/>
            </a:br>
            <a:r>
              <a:rPr lang="es-MX" sz="1600" b="1" dirty="0"/>
              <a:t/>
            </a:r>
            <a:br>
              <a:rPr lang="es-MX" sz="1600" b="1" dirty="0"/>
            </a:br>
            <a:r>
              <a:rPr lang="es-MX" sz="1600" b="1" dirty="0" smtClean="0"/>
              <a:t>- divulgar los derechos y las obligaciones en salud de los usuarios</a:t>
            </a:r>
            <a:br>
              <a:rPr lang="es-MX" sz="1600" b="1" dirty="0" smtClean="0"/>
            </a:br>
            <a:r>
              <a:rPr lang="es-MX" sz="1600" b="1" dirty="0"/>
              <a:t/>
            </a:r>
            <a:br>
              <a:rPr lang="es-MX" sz="1600" b="1" dirty="0"/>
            </a:br>
            <a:r>
              <a:rPr lang="es-MX" sz="1600" b="1" dirty="0" smtClean="0"/>
              <a:t>- vigilar el cumplimiento de estos derechos y deberes</a:t>
            </a:r>
            <a:r>
              <a:rPr lang="es-MX" sz="1600" b="1" dirty="0"/>
              <a:t/>
            </a:r>
            <a:br>
              <a:rPr lang="es-MX" sz="1600" b="1" dirty="0"/>
            </a:br>
            <a:r>
              <a:rPr lang="es-MX" sz="1600" b="1" dirty="0"/>
              <a:t/>
            </a:r>
            <a:br>
              <a:rPr lang="es-MX" sz="1600" b="1" dirty="0"/>
            </a:br>
            <a:r>
              <a:rPr lang="es-MX" sz="1600" b="1" dirty="0" smtClean="0"/>
              <a:t>- Mantener canales de comunicación con los afiliados que permitan conocer sus inquietudes y demandas para hacer propuestas ante EL COMITÉ DE CALIDAD DE ORAL EXPERT.</a:t>
            </a:r>
            <a:br>
              <a:rPr lang="es-MX" sz="1600" b="1" dirty="0" smtClean="0"/>
            </a:br>
            <a:r>
              <a:rPr lang="es-MX" sz="1600" b="1" dirty="0" smtClean="0"/>
              <a:t/>
            </a:r>
            <a:br>
              <a:rPr lang="es-MX" sz="1600" b="1" dirty="0" smtClean="0"/>
            </a:br>
            <a:r>
              <a:rPr lang="es-MX" sz="1600" b="1" dirty="0" smtClean="0"/>
              <a:t>- Vigilar </a:t>
            </a:r>
            <a:r>
              <a:rPr lang="es-MX" sz="1600" b="1" dirty="0"/>
              <a:t>que las decisiones que se tomen en las Juntas Directivas, se apliquen según lo acordado</a:t>
            </a:r>
            <a:r>
              <a:rPr lang="es-MX" sz="1600" b="1" dirty="0" smtClean="0"/>
              <a:t>.</a:t>
            </a:r>
            <a:br>
              <a:rPr lang="es-MX" sz="1600" b="1" dirty="0" smtClean="0"/>
            </a:br>
            <a:r>
              <a:rPr lang="es-MX" sz="1600" b="1" dirty="0"/>
              <a:t/>
            </a:r>
            <a:br>
              <a:rPr lang="es-MX" sz="1600" b="1" dirty="0"/>
            </a:br>
            <a:r>
              <a:rPr lang="es-MX" sz="1600" b="1" dirty="0" smtClean="0"/>
              <a:t>- </a:t>
            </a:r>
            <a:r>
              <a:rPr lang="es-MX" sz="1600" b="1" dirty="0"/>
              <a:t>Informar a las instancias que </a:t>
            </a:r>
            <a:r>
              <a:rPr lang="es-MX" sz="1600" b="1" dirty="0" smtClean="0"/>
              <a:t>corresponda, </a:t>
            </a:r>
            <a:r>
              <a:rPr lang="es-MX" sz="1600" b="1" dirty="0"/>
              <a:t>si la calidad del servicio prestado no satisface la necesidad de sus afiliados.</a:t>
            </a:r>
            <a:br>
              <a:rPr lang="es-MX" sz="1600" b="1" dirty="0"/>
            </a:br>
            <a:r>
              <a:rPr lang="es-MX" sz="1600" b="1" dirty="0" smtClean="0"/>
              <a:t/>
            </a:r>
            <a:br>
              <a:rPr lang="es-MX" sz="1600" b="1" dirty="0" smtClean="0"/>
            </a:br>
            <a:r>
              <a:rPr lang="es-MX" sz="1600" b="1" dirty="0" smtClean="0"/>
              <a:t>- </a:t>
            </a:r>
            <a:r>
              <a:rPr lang="es-MX" sz="1600" b="1" dirty="0"/>
              <a:t>Proponer </a:t>
            </a:r>
            <a:r>
              <a:rPr lang="es-MX" sz="1600" b="1" dirty="0" smtClean="0"/>
              <a:t>a, </a:t>
            </a:r>
            <a:r>
              <a:rPr lang="es-MX" sz="1600" b="1" dirty="0"/>
              <a:t>los días y horarios de atención al público de acuerdo con las necesidades de la comunidad, según las normas de administración de personal </a:t>
            </a:r>
            <a:r>
              <a:rPr lang="es-MX" sz="1600" b="1" dirty="0" smtClean="0"/>
              <a:t>DE ORAL EXPERT.</a:t>
            </a:r>
            <a:br>
              <a:rPr lang="es-MX" sz="1600" b="1" dirty="0" smtClean="0"/>
            </a:br>
            <a:r>
              <a:rPr lang="es-MX" sz="1600" b="1" dirty="0"/>
              <a:t/>
            </a:r>
            <a:br>
              <a:rPr lang="es-MX" sz="1600" b="1" dirty="0"/>
            </a:br>
            <a:r>
              <a:rPr lang="es-MX" sz="1600" b="1" dirty="0" smtClean="0"/>
              <a:t>- </a:t>
            </a:r>
            <a:r>
              <a:rPr lang="es-MX" sz="1600" b="1" dirty="0"/>
              <a:t>Atender las quejas que los usuarios presenten sobre las deficiencias de los servicios y vigilar que se tomen los correctivos del caso.</a:t>
            </a:r>
            <a:br>
              <a:rPr lang="es-MX" sz="1600" b="1" dirty="0"/>
            </a:br>
            <a:r>
              <a:rPr lang="es-MX" sz="1600" b="1" dirty="0" smtClean="0"/>
              <a:t/>
            </a:r>
            <a:br>
              <a:rPr lang="es-MX" sz="1600" b="1" dirty="0" smtClean="0"/>
            </a:br>
            <a:r>
              <a:rPr lang="es-MX" sz="1600" b="1" dirty="0" smtClean="0"/>
              <a:t>- Proponer </a:t>
            </a:r>
            <a:r>
              <a:rPr lang="es-MX" sz="1600" b="1" dirty="0"/>
              <a:t>las medidas que mejoren la oportunidad y la calidad técnica y humana de los servicios de salud y preserven su menor costo y vigilar su cumplimiento.</a:t>
            </a:r>
            <a:br>
              <a:rPr lang="es-MX" sz="1600" b="1" dirty="0"/>
            </a:br>
            <a:r>
              <a:rPr lang="es-MX" sz="1600" b="1" dirty="0"/>
              <a:t/>
            </a:r>
            <a:br>
              <a:rPr lang="es-MX" sz="1600" b="1" dirty="0"/>
            </a:br>
            <a:r>
              <a:rPr lang="es-MX" sz="1600" b="1" dirty="0" smtClean="0"/>
              <a:t>- Elegir </a:t>
            </a:r>
            <a:r>
              <a:rPr lang="es-MX" sz="1600" b="1" dirty="0"/>
              <a:t>democráticamente sus representantes </a:t>
            </a:r>
            <a:r>
              <a:rPr lang="es-MX" sz="1600" b="1" dirty="0" smtClean="0"/>
              <a:t>por </a:t>
            </a:r>
            <a:r>
              <a:rPr lang="es-MX" sz="1600" b="1" dirty="0"/>
              <a:t>periodos máximos de dos (2) años.</a:t>
            </a:r>
            <a:br>
              <a:rPr lang="es-MX" sz="1600" b="1" dirty="0"/>
            </a:br>
            <a:r>
              <a:rPr lang="es-MX" sz="1600" b="1" dirty="0"/>
              <a:t/>
            </a:r>
            <a:br>
              <a:rPr lang="es-MX" sz="1600" b="1" dirty="0"/>
            </a:br>
            <a:r>
              <a:rPr lang="es-MX" sz="1600" b="1" dirty="0" smtClean="0"/>
              <a:t/>
            </a:r>
            <a:br>
              <a:rPr lang="es-MX" sz="1600" b="1" dirty="0" smtClean="0"/>
            </a:br>
            <a:endParaRPr lang="es-MX" sz="1600" b="1" dirty="0"/>
          </a:p>
        </p:txBody>
      </p:sp>
      <p:sp>
        <p:nvSpPr>
          <p:cNvPr id="3" name="Marcador de contenido 2"/>
          <p:cNvSpPr>
            <a:spLocks noGrp="1"/>
          </p:cNvSpPr>
          <p:nvPr>
            <p:ph idx="1"/>
          </p:nvPr>
        </p:nvSpPr>
        <p:spPr>
          <a:xfrm>
            <a:off x="692449" y="-206375"/>
            <a:ext cx="8534400" cy="1002957"/>
          </a:xfrm>
        </p:spPr>
        <p:txBody>
          <a:bodyPr>
            <a:normAutofit/>
          </a:bodyPr>
          <a:lstStyle/>
          <a:p>
            <a:r>
              <a:rPr lang="en-US" sz="2800" b="1" dirty="0" smtClean="0"/>
              <a:t>FUNCIONES DE LA ASOCIACION DE USUARIOS</a:t>
            </a:r>
            <a:endParaRPr lang="es-MX" sz="2800" b="1" dirty="0"/>
          </a:p>
        </p:txBody>
      </p:sp>
      <p:pic>
        <p:nvPicPr>
          <p:cNvPr id="1026" name="Picture 2" descr="https://eps.coomeva.com.co/imagenes/galeria/img101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6375"/>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eps.coomeva.com.co/imagenes/galeria/img101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263"/>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0132460" y="5628047"/>
            <a:ext cx="1828959" cy="1005927"/>
          </a:xfrm>
          <a:prstGeom prst="rect">
            <a:avLst/>
          </a:prstGeom>
        </p:spPr>
      </p:pic>
    </p:spTree>
    <p:extLst>
      <p:ext uri="{BB962C8B-B14F-4D97-AF65-F5344CB8AC3E}">
        <p14:creationId xmlns:p14="http://schemas.microsoft.com/office/powerpoint/2010/main" val="175194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2100650"/>
            <a:ext cx="8534400" cy="3893750"/>
          </a:xfrm>
        </p:spPr>
        <p:txBody>
          <a:bodyPr/>
          <a:lstStyle/>
          <a:p>
            <a:r>
              <a:rPr lang="en-US" dirty="0" smtClean="0"/>
              <a:t>- SOLIDARIDAD</a:t>
            </a:r>
            <a:br>
              <a:rPr lang="en-US" dirty="0" smtClean="0"/>
            </a:br>
            <a:r>
              <a:rPr lang="en-US" dirty="0" smtClean="0"/>
              <a:t>- DEMOCRACIA</a:t>
            </a:r>
            <a:br>
              <a:rPr lang="en-US" dirty="0" smtClean="0"/>
            </a:br>
            <a:r>
              <a:rPr lang="en-US" dirty="0" smtClean="0"/>
              <a:t>- IMPARCIALIDAD</a:t>
            </a:r>
            <a:br>
              <a:rPr lang="en-US" dirty="0" smtClean="0"/>
            </a:br>
            <a:r>
              <a:rPr lang="en-US" dirty="0" smtClean="0"/>
              <a:t>- SERVICIO</a:t>
            </a:r>
            <a:br>
              <a:rPr lang="en-US" dirty="0" smtClean="0"/>
            </a:br>
            <a:r>
              <a:rPr lang="en-US" dirty="0" smtClean="0"/>
              <a:t>- EQUIDAD</a:t>
            </a:r>
            <a:endParaRPr lang="es-MX" dirty="0"/>
          </a:p>
        </p:txBody>
      </p:sp>
      <p:sp>
        <p:nvSpPr>
          <p:cNvPr id="3" name="Marcador de contenido 2"/>
          <p:cNvSpPr>
            <a:spLocks noGrp="1"/>
          </p:cNvSpPr>
          <p:nvPr>
            <p:ph idx="1"/>
          </p:nvPr>
        </p:nvSpPr>
        <p:spPr>
          <a:xfrm>
            <a:off x="684212" y="685800"/>
            <a:ext cx="8534400" cy="1175951"/>
          </a:xfrm>
        </p:spPr>
        <p:txBody>
          <a:bodyPr>
            <a:normAutofit lnSpcReduction="10000"/>
          </a:bodyPr>
          <a:lstStyle/>
          <a:p>
            <a:r>
              <a:rPr lang="en-US" sz="3600" b="1" dirty="0" smtClean="0"/>
              <a:t>PRINCIPIOS DE LA ASOCIACION DE USUARIOS</a:t>
            </a:r>
            <a:endParaRPr lang="es-MX" sz="3600" b="1" dirty="0"/>
          </a:p>
        </p:txBody>
      </p:sp>
      <p:pic>
        <p:nvPicPr>
          <p:cNvPr id="2050" name="Picture 2" descr="https://eps.coomeva.com.co/imagenes/galeria/img101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81013"/>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eps.coomeva.com.co/imagenes/galeria/img101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6375"/>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ps.coomeva.com.co/imagenes/galeria/img101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263"/>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eps.coomeva.com.co/imagenes/galeria/img101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42900"/>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0141035" y="5615444"/>
            <a:ext cx="1828544" cy="1007777"/>
          </a:xfrm>
          <a:prstGeom prst="rect">
            <a:avLst/>
          </a:prstGeom>
        </p:spPr>
      </p:pic>
    </p:spTree>
    <p:extLst>
      <p:ext uri="{BB962C8B-B14F-4D97-AF65-F5344CB8AC3E}">
        <p14:creationId xmlns:p14="http://schemas.microsoft.com/office/powerpoint/2010/main" val="334259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13868" y="590873"/>
            <a:ext cx="11482084" cy="5789613"/>
          </a:xfrm>
          <a:prstGeom prst="rect">
            <a:avLst/>
          </a:prstGeom>
        </p:spPr>
      </p:pic>
      <p:pic>
        <p:nvPicPr>
          <p:cNvPr id="7" name="Imagen 6" descr="C:\Users\Cristina\Desktop\descarga.png"/>
          <p:cNvPicPr/>
          <p:nvPr/>
        </p:nvPicPr>
        <p:blipFill>
          <a:blip r:embed="rId3">
            <a:extLst>
              <a:ext uri="{28A0092B-C50C-407E-A947-70E740481C1C}">
                <a14:useLocalDpi xmlns:a14="http://schemas.microsoft.com/office/drawing/2010/main" val="0"/>
              </a:ext>
            </a:extLst>
          </a:blip>
          <a:srcRect/>
          <a:stretch>
            <a:fillRect/>
          </a:stretch>
        </p:blipFill>
        <p:spPr bwMode="auto">
          <a:xfrm>
            <a:off x="574847" y="1729875"/>
            <a:ext cx="1123950" cy="828040"/>
          </a:xfrm>
          <a:prstGeom prst="rect">
            <a:avLst/>
          </a:prstGeom>
          <a:noFill/>
          <a:ln>
            <a:noFill/>
          </a:ln>
          <a:effectLst/>
        </p:spPr>
      </p:pic>
      <p:pic>
        <p:nvPicPr>
          <p:cNvPr id="8" name="Imagen 7" descr="Resultado de imagen de equipo odontologico icon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5354" y="1567633"/>
            <a:ext cx="2025650" cy="1152525"/>
          </a:xfrm>
          <a:prstGeom prst="rect">
            <a:avLst/>
          </a:prstGeom>
          <a:noFill/>
          <a:ln>
            <a:noFill/>
          </a:ln>
        </p:spPr>
      </p:pic>
      <p:pic>
        <p:nvPicPr>
          <p:cNvPr id="9" name="Imagen 8" descr="Resultado de imagen de comunicacion icon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561" y="1434284"/>
            <a:ext cx="1419225" cy="1419225"/>
          </a:xfrm>
          <a:prstGeom prst="rect">
            <a:avLst/>
          </a:prstGeom>
          <a:noFill/>
          <a:ln>
            <a:noFill/>
          </a:ln>
        </p:spPr>
      </p:pic>
      <p:pic>
        <p:nvPicPr>
          <p:cNvPr id="10" name="Imagen 9" descr="Resultado de imagen de historia clinicva icono"/>
          <p:cNvPicPr/>
          <p:nvPr/>
        </p:nvPicPr>
        <p:blipFill>
          <a:blip r:embed="rId6">
            <a:extLst>
              <a:ext uri="{28A0092B-C50C-407E-A947-70E740481C1C}">
                <a14:useLocalDpi xmlns:a14="http://schemas.microsoft.com/office/drawing/2010/main" val="0"/>
              </a:ext>
            </a:extLst>
          </a:blip>
          <a:srcRect/>
          <a:stretch>
            <a:fillRect/>
          </a:stretch>
        </p:blipFill>
        <p:spPr bwMode="auto">
          <a:xfrm>
            <a:off x="7043351" y="1434284"/>
            <a:ext cx="1694936" cy="1419225"/>
          </a:xfrm>
          <a:prstGeom prst="rect">
            <a:avLst/>
          </a:prstGeom>
          <a:noFill/>
          <a:ln>
            <a:noFill/>
          </a:ln>
        </p:spPr>
      </p:pic>
      <p:pic>
        <p:nvPicPr>
          <p:cNvPr id="11" name="Imagen 10" descr="Resultado de imagen de consulta medica icono"/>
          <p:cNvPicPr/>
          <p:nvPr/>
        </p:nvPicPr>
        <p:blipFill rotWithShape="1">
          <a:blip r:embed="rId7" cstate="print">
            <a:extLst>
              <a:ext uri="{28A0092B-C50C-407E-A947-70E740481C1C}">
                <a14:useLocalDpi xmlns:a14="http://schemas.microsoft.com/office/drawing/2010/main" val="0"/>
              </a:ext>
            </a:extLst>
          </a:blip>
          <a:srcRect b="8458"/>
          <a:stretch/>
        </p:blipFill>
        <p:spPr bwMode="auto">
          <a:xfrm>
            <a:off x="9605318" y="1434284"/>
            <a:ext cx="1524823" cy="1419225"/>
          </a:xfrm>
          <a:prstGeom prst="rect">
            <a:avLst/>
          </a:prstGeom>
          <a:noFill/>
          <a:ln>
            <a:noFill/>
          </a:ln>
          <a:extLst>
            <a:ext uri="{53640926-AAD7-44D8-BBD7-CCE9431645EC}">
              <a14:shadowObscured xmlns:a14="http://schemas.microsoft.com/office/drawing/2010/main"/>
            </a:ext>
          </a:extLst>
        </p:spPr>
      </p:pic>
      <p:pic>
        <p:nvPicPr>
          <p:cNvPr id="12" name="Imagen 11" descr="Resultado de imagen de investigacion icon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63" y="4127383"/>
            <a:ext cx="1132989" cy="1070693"/>
          </a:xfrm>
          <a:prstGeom prst="rect">
            <a:avLst/>
          </a:prstGeom>
          <a:noFill/>
          <a:ln>
            <a:noFill/>
          </a:ln>
        </p:spPr>
      </p:pic>
      <p:pic>
        <p:nvPicPr>
          <p:cNvPr id="13" name="Imagen 12" descr="Resultado de imagen de costo por tratamiento  icon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3868" y="4127383"/>
            <a:ext cx="1083436" cy="1070693"/>
          </a:xfrm>
          <a:prstGeom prst="rect">
            <a:avLst/>
          </a:prstGeom>
          <a:noFill/>
          <a:ln>
            <a:noFill/>
          </a:ln>
        </p:spPr>
      </p:pic>
      <p:pic>
        <p:nvPicPr>
          <p:cNvPr id="17" name="Imagen 16" descr="Resultado de imagen de profesional calificado  icono"/>
          <p:cNvPicPr/>
          <p:nvPr/>
        </p:nvPicPr>
        <p:blipFill rotWithShape="1">
          <a:blip r:embed="rId10" cstate="print">
            <a:extLst>
              <a:ext uri="{28A0092B-C50C-407E-A947-70E740481C1C}">
                <a14:useLocalDpi xmlns:a14="http://schemas.microsoft.com/office/drawing/2010/main" val="0"/>
              </a:ext>
            </a:extLst>
          </a:blip>
          <a:srcRect b="7888"/>
          <a:stretch/>
        </p:blipFill>
        <p:spPr bwMode="auto">
          <a:xfrm>
            <a:off x="5000620" y="4127383"/>
            <a:ext cx="997508" cy="1115407"/>
          </a:xfrm>
          <a:prstGeom prst="rect">
            <a:avLst/>
          </a:prstGeom>
          <a:noFill/>
          <a:ln>
            <a:noFill/>
          </a:ln>
          <a:extLst>
            <a:ext uri="{53640926-AAD7-44D8-BBD7-CCE9431645EC}">
              <a14:shadowObscured xmlns:a14="http://schemas.microsoft.com/office/drawing/2010/main"/>
            </a:ext>
          </a:extLst>
        </p:spPr>
      </p:pic>
      <p:pic>
        <p:nvPicPr>
          <p:cNvPr id="18" name="Imagen 17" descr="Resultado de imagen de servicios de calidad  icono"/>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3351" y="4155035"/>
            <a:ext cx="1605915" cy="923925"/>
          </a:xfrm>
          <a:prstGeom prst="rect">
            <a:avLst/>
          </a:prstGeom>
          <a:noFill/>
          <a:ln>
            <a:noFill/>
          </a:ln>
        </p:spPr>
      </p:pic>
      <p:pic>
        <p:nvPicPr>
          <p:cNvPr id="20" name="Imagen 19"/>
          <p:cNvPicPr>
            <a:picLocks noChangeAspect="1"/>
          </p:cNvPicPr>
          <p:nvPr/>
        </p:nvPicPr>
        <p:blipFill>
          <a:blip r:embed="rId12"/>
          <a:stretch>
            <a:fillRect/>
          </a:stretch>
        </p:blipFill>
        <p:spPr>
          <a:xfrm>
            <a:off x="10215661" y="5743377"/>
            <a:ext cx="1828959" cy="1005927"/>
          </a:xfrm>
          <a:prstGeom prst="rect">
            <a:avLst/>
          </a:prstGeom>
        </p:spPr>
      </p:pic>
    </p:spTree>
    <p:extLst>
      <p:ext uri="{BB962C8B-B14F-4D97-AF65-F5344CB8AC3E}">
        <p14:creationId xmlns:p14="http://schemas.microsoft.com/office/powerpoint/2010/main" val="3544232680"/>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581</TotalTime>
  <Words>797</Words>
  <Application>Microsoft Office PowerPoint</Application>
  <PresentationFormat>Panorámica</PresentationFormat>
  <Paragraphs>69</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Calibri</vt:lpstr>
      <vt:lpstr>Century Gothic</vt:lpstr>
      <vt:lpstr>Times New Roman</vt:lpstr>
      <vt:lpstr>Wingdings 3</vt:lpstr>
      <vt:lpstr>Sector</vt:lpstr>
      <vt:lpstr>Presentación de PowerPoint</vt:lpstr>
      <vt:lpstr>Presentación de PowerPoint</vt:lpstr>
      <vt:lpstr> garantizar el derecho a la ciudadanía a vincularse en la toma de decisiones del sector que le afecten o interesen por parte de los integrantes del SGSSS, con el fin dar cumplimiento a la Ley Estatutaria de Salud </vt:lpstr>
      <vt:lpstr> El Alcance de la participación social en salud de acuerdo con la Ley Estatutaria en salud 1751 de 2015 la participación tiene alcance decisorio.  El derecho fundamental a la salud comprende el derecho de las personas a participar en las decisiones adoptadas por los agentes del sistema de salud que la afectan o interesan.  </vt:lpstr>
      <vt:lpstr>Presentación de PowerPoint</vt:lpstr>
      <vt:lpstr>Como parte de la política de participación ciudadana esta el derecho de la  conformación de la asociación de usuarios. Se realizara una convocatoria para que los usuarios participen de esta asociación., que se hará por los diferentes canales de comunicación de oral expert. Estos usuarios serán veedores de la atención en oral expert. Este proceso tiene como finalidad la búsqueda de la transparencia y la retroalimentación desde la perspectiva ciudadana para, a partir de allí, lograr la adopción de medidas tendientes al mejoramiento.</vt:lpstr>
      <vt:lpstr>   - Vigilar y controlar la prestación y calidad de los servicios de salud  - divulgar los derechos y las obligaciones en salud de los usuarios  - vigilar el cumplimiento de estos derechos y deberes  - Mantener canales de comunicación con los afiliados que permitan conocer sus inquietudes y demandas para hacer propuestas ante EL COMITÉ DE CALIDAD DE ORAL EXPERT.  - Vigilar que las decisiones que se tomen en las Juntas Directivas, se apliquen según lo acordado.  - Informar a las instancias que corresponda, si la calidad del servicio prestado no satisface la necesidad de sus afiliados.  - Proponer a, los días y horarios de atención al público de acuerdo con las necesidades de la comunidad, según las normas de administración de personal DE ORAL EXPERT.  - Atender las quejas que los usuarios presenten sobre las deficiencias de los servicios y vigilar que se tomen los correctivos del caso.  - Proponer las medidas que mejoren la oportunidad y la calidad técnica y humana de los servicios de salud y preserven su menor costo y vigilar su cumplimiento.  - Elegir democráticamente sus representantes por periodos máximos de dos (2) años.   </vt:lpstr>
      <vt:lpstr>- SOLIDARIDAD - DEMOCRACIA - IMPARCIALIDAD - SERVICIO - EQUIDAD</vt:lpstr>
      <vt:lpstr>Presentación de PowerPoint</vt:lpstr>
      <vt:lpstr>Presentación de PowerPoint</vt:lpstr>
      <vt:lpstr>OBJETIVO. Unificar el sistema de recepción de PQRS (Peticiones, quejas, reclamos y sugerencias) como parte del compromiso y calidad DE Oral Expert, que permita a los usuarios , expresar sus comentarios, encontrando respuestas oportunas a sus solicitudes, con el fin de mejorar así la prestación del servicio a través de acciones de mejora en el desempeño de los procesos.    ALCANCE   Este procedimiento aplica para todas las peticiones, quejas, reclamos y sugerencias,  de los usuarios que ingresan a Oral Expert.    </vt:lpstr>
      <vt:lpstr>Presentación de PowerPoint</vt:lpstr>
      <vt:lpstr>OFICINA DE ATENCION AL USUARIO</vt:lpstr>
      <vt:lpstr>Presentación de PowerPoint</vt:lpstr>
      <vt:lpstr>Cuadro tiempos de respuestas PQRS  </vt:lpstr>
      <vt:lpstr>   Para *Oral Expert*, es muy importante su opinión. Ayúdanos con está breve encuesta. No te tomará más de 2 minutos:   https://forms.gle/9MjwV39Y2LxXt2MQA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Nydia Estefan Jassir</dc:creator>
  <cp:lastModifiedBy>Nydia Estefan Jassir</cp:lastModifiedBy>
  <cp:revision>27</cp:revision>
  <dcterms:created xsi:type="dcterms:W3CDTF">2021-02-15T19:30:43Z</dcterms:created>
  <dcterms:modified xsi:type="dcterms:W3CDTF">2022-02-16T13:25:31Z</dcterms:modified>
</cp:coreProperties>
</file>